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71" r:id="rId4"/>
    <p:sldId id="261" r:id="rId5"/>
    <p:sldId id="263" r:id="rId6"/>
    <p:sldId id="265" r:id="rId7"/>
    <p:sldId id="269" r:id="rId8"/>
    <p:sldId id="268" r:id="rId9"/>
    <p:sldId id="270" r:id="rId10"/>
  </p:sldIdLst>
  <p:sldSz cx="12192000" cy="6858000"/>
  <p:notesSz cx="6858000" cy="12192000"/>
  <p:embeddedFontLst>
    <p:embeddedFont>
      <p:font typeface="MiSans" panose="020B0604020202020204" charset="-122"/>
      <p:regular r:id="rId12"/>
    </p:embeddedFont>
    <p:embeddedFont>
      <p:font typeface="Noto Sans SC" panose="020B0604020202020204" charset="-128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otype Corsiva" panose="03010101010201010101" pitchFamily="66" charset="0"/>
      <p: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48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7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9895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01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AE9">
            <a:alpha val="5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036060" y="4603115"/>
            <a:ext cx="3147060" cy="485140"/>
          </a:xfrm>
          <a:prstGeom prst="roundRect">
            <a:avLst>
              <a:gd name="adj" fmla="val 16667"/>
            </a:avLst>
          </a:prstGeom>
          <a:solidFill>
            <a:srgbClr val="E8F87A"/>
          </a:solidFill>
          <a:ln/>
        </p:spPr>
      </p:sp>
      <p:sp>
        <p:nvSpPr>
          <p:cNvPr id="3" name="Text 1"/>
          <p:cNvSpPr/>
          <p:nvPr/>
        </p:nvSpPr>
        <p:spPr>
          <a:xfrm>
            <a:off x="4036060" y="4603115"/>
            <a:ext cx="3147060" cy="4851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644650" y="4603115"/>
            <a:ext cx="2078355" cy="484505"/>
          </a:xfrm>
          <a:prstGeom prst="roundRect">
            <a:avLst>
              <a:gd name="adj" fmla="val 16667"/>
            </a:avLst>
          </a:prstGeom>
          <a:solidFill>
            <a:srgbClr val="E8F87A"/>
          </a:solidFill>
          <a:ln/>
        </p:spPr>
      </p:sp>
      <p:sp>
        <p:nvSpPr>
          <p:cNvPr id="5" name="Text 3"/>
          <p:cNvSpPr/>
          <p:nvPr/>
        </p:nvSpPr>
        <p:spPr>
          <a:xfrm>
            <a:off x="1644650" y="4603115"/>
            <a:ext cx="2078355" cy="4845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697355" y="4660900"/>
            <a:ext cx="2040255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rgbClr val="604802"/>
                </a:solidFill>
              </a:rPr>
              <a:t>Airost</a:t>
            </a:r>
            <a:r>
              <a:rPr lang="en-US" sz="2000" dirty="0">
                <a:solidFill>
                  <a:srgbClr val="604802"/>
                </a:solidFill>
              </a:rPr>
              <a:t> Internship</a:t>
            </a:r>
          </a:p>
        </p:txBody>
      </p:sp>
      <p:sp>
        <p:nvSpPr>
          <p:cNvPr id="8" name="Text 6"/>
          <p:cNvSpPr/>
          <p:nvPr/>
        </p:nvSpPr>
        <p:spPr>
          <a:xfrm>
            <a:off x="4074160" y="4660900"/>
            <a:ext cx="2828290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Mohamed Alwathiq Ali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18515" y="1748790"/>
            <a:ext cx="970915" cy="1463040"/>
          </a:xfrm>
          <a:prstGeom prst="star4">
            <a:avLst>
              <a:gd name="adj" fmla="val 12500"/>
            </a:avLst>
          </a:prstGeom>
          <a:solidFill>
            <a:srgbClr val="E8F87A"/>
          </a:solidFill>
          <a:ln/>
        </p:spPr>
      </p:sp>
      <p:sp>
        <p:nvSpPr>
          <p:cNvPr id="10" name="Text 8"/>
          <p:cNvSpPr/>
          <p:nvPr/>
        </p:nvSpPr>
        <p:spPr>
          <a:xfrm>
            <a:off x="818515" y="1748790"/>
            <a:ext cx="970915" cy="1463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553210" y="1570355"/>
            <a:ext cx="340360" cy="541655"/>
          </a:xfrm>
          <a:prstGeom prst="star4">
            <a:avLst>
              <a:gd name="adj" fmla="val 12500"/>
            </a:avLst>
          </a:prstGeom>
          <a:solidFill>
            <a:srgbClr val="E8F87A"/>
          </a:solidFill>
          <a:ln/>
        </p:spPr>
      </p:sp>
      <p:sp>
        <p:nvSpPr>
          <p:cNvPr id="12" name="Text 10"/>
          <p:cNvSpPr/>
          <p:nvPr/>
        </p:nvSpPr>
        <p:spPr>
          <a:xfrm>
            <a:off x="1553210" y="1570355"/>
            <a:ext cx="340360" cy="5416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3" name="Image 0" descr="https://kimi-img.moonshot.cn/pub/slides/slides_tmpl/image/25-08-27-20:06:24-d2nf9g18bjvh7rlj0c3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515" y="-437808"/>
            <a:ext cx="6092436" cy="7733615"/>
          </a:xfrm>
          <a:prstGeom prst="rect">
            <a:avLst/>
          </a:prstGeom>
        </p:spPr>
      </p:pic>
      <p:sp>
        <p:nvSpPr>
          <p:cNvPr id="6" name="Text 4"/>
          <p:cNvSpPr/>
          <p:nvPr/>
        </p:nvSpPr>
        <p:spPr>
          <a:xfrm>
            <a:off x="639095" y="2513061"/>
            <a:ext cx="10373033" cy="113877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rgbClr val="604802"/>
                </a:solidFill>
                <a:latin typeface="Monotype Corsiva" panose="03010101010201010101" pitchFamily="66" charset="0"/>
                <a:ea typeface="MiSans" pitchFamily="34" charset="-122"/>
                <a:cs typeface="MiSans" pitchFamily="34" charset="-120"/>
              </a:rPr>
              <a:t>Automated Misinformation Detection</a:t>
            </a:r>
            <a:r>
              <a:rPr lang="en-US" sz="4400" dirty="0">
                <a:solidFill>
                  <a:srgbClr val="604802"/>
                </a:solidFill>
                <a:latin typeface="Monotype Corsiva" panose="03010101010201010101" pitchFamily="66" charset="0"/>
                <a:ea typeface="MiSans" pitchFamily="34" charset="-122"/>
                <a:cs typeface="MiSans" pitchFamily="34" charset="-120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04802"/>
                </a:solidFill>
                <a:latin typeface="Monotype Corsiva" panose="03010101010201010101" pitchFamily="66" charset="0"/>
                <a:ea typeface="MiSans" pitchFamily="34" charset="-122"/>
                <a:cs typeface="MiSans" pitchFamily="34" charset="-120"/>
              </a:rPr>
              <a:t>From Stylistic Analysis to Neuro-Symbolic Verification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E8F8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84855" y="-51435"/>
            <a:ext cx="5621020" cy="6909435"/>
          </a:xfrm>
          <a:prstGeom prst="star4">
            <a:avLst>
              <a:gd name="adj" fmla="val 12500"/>
            </a:avLst>
          </a:prstGeom>
          <a:solidFill>
            <a:srgbClr val="E8F87A">
              <a:alpha val="27843"/>
            </a:srgbClr>
          </a:solidFill>
          <a:ln/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3284855" y="-51435"/>
            <a:ext cx="5621020" cy="69094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35380" y="125730"/>
            <a:ext cx="9919970" cy="6732270"/>
          </a:xfrm>
          <a:prstGeom prst="star4">
            <a:avLst>
              <a:gd name="adj" fmla="val 12500"/>
            </a:avLst>
          </a:prstGeom>
          <a:solidFill>
            <a:srgbClr val="FFFCF2">
              <a:alpha val="3922"/>
            </a:srgbClr>
          </a:solidFill>
          <a:ln w="69850">
            <a:solidFill>
              <a:srgbClr val="FFFCF2">
                <a:alpha val="27843"/>
              </a:srgbClr>
            </a:solidFill>
            <a:prstDash val="solid"/>
          </a:ln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1135380" y="125730"/>
            <a:ext cx="9919970" cy="67322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608330" y="1846580"/>
            <a:ext cx="5356860" cy="883920"/>
          </a:xfrm>
          <a:prstGeom prst="roundRect">
            <a:avLst>
              <a:gd name="adj" fmla="val 16667"/>
            </a:avLst>
          </a:prstGeom>
          <a:solidFill>
            <a:srgbClr val="FFFCF2"/>
          </a:solidFill>
          <a:ln/>
          <a:effectLst>
            <a:outerShdw blurRad="101600" dist="26941" dir="2700000" algn="bl" rotWithShape="0">
              <a:srgbClr val="588E32">
                <a:alpha val="3098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608330" y="1846580"/>
            <a:ext cx="5356860" cy="883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262255" y="1489710"/>
            <a:ext cx="714375" cy="927735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262255" y="1489710"/>
            <a:ext cx="714375" cy="9277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8330" y="3319780"/>
            <a:ext cx="5358765" cy="883920"/>
          </a:xfrm>
          <a:prstGeom prst="roundRect">
            <a:avLst>
              <a:gd name="adj" fmla="val 16667"/>
            </a:avLst>
          </a:prstGeom>
          <a:solidFill>
            <a:srgbClr val="FFFCF2"/>
          </a:solidFill>
          <a:ln/>
          <a:effectLst>
            <a:outerShdw blurRad="101600" dist="26941" dir="2700000" algn="bl" rotWithShape="0">
              <a:srgbClr val="588E32">
                <a:alpha val="30980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608330" y="3319780"/>
            <a:ext cx="5358765" cy="883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62255" y="2962910"/>
            <a:ext cx="714375" cy="927735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262255" y="2962910"/>
            <a:ext cx="714375" cy="9277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8330" y="4816475"/>
            <a:ext cx="5349875" cy="883920"/>
          </a:xfrm>
          <a:prstGeom prst="roundRect">
            <a:avLst>
              <a:gd name="adj" fmla="val 16667"/>
            </a:avLst>
          </a:prstGeom>
          <a:solidFill>
            <a:srgbClr val="FFFCF2"/>
          </a:solidFill>
          <a:ln/>
          <a:effectLst>
            <a:outerShdw blurRad="101600" dist="26941" dir="2700000" algn="bl" rotWithShape="0">
              <a:srgbClr val="588E32">
                <a:alpha val="3098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608330" y="4816475"/>
            <a:ext cx="5349875" cy="883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62255" y="4459605"/>
            <a:ext cx="714375" cy="927735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262255" y="4459605"/>
            <a:ext cx="714375" cy="9277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507480" y="1846580"/>
            <a:ext cx="5349875" cy="883920"/>
          </a:xfrm>
          <a:prstGeom prst="roundRect">
            <a:avLst>
              <a:gd name="adj" fmla="val 16667"/>
            </a:avLst>
          </a:prstGeom>
          <a:solidFill>
            <a:srgbClr val="FFFCF2"/>
          </a:solidFill>
          <a:ln/>
          <a:effectLst>
            <a:outerShdw blurRad="101600" dist="26941" dir="2700000" algn="bl" rotWithShape="0">
              <a:srgbClr val="588E32">
                <a:alpha val="3098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6507480" y="1846580"/>
            <a:ext cx="5349875" cy="883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507480" y="3319780"/>
            <a:ext cx="5349875" cy="883920"/>
          </a:xfrm>
          <a:prstGeom prst="roundRect">
            <a:avLst>
              <a:gd name="adj" fmla="val 16667"/>
            </a:avLst>
          </a:prstGeom>
          <a:solidFill>
            <a:srgbClr val="FFFCF2"/>
          </a:solidFill>
          <a:ln/>
          <a:effectLst>
            <a:outerShdw blurRad="101600" dist="26941" dir="2700000" algn="bl" rotWithShape="0">
              <a:srgbClr val="588E32">
                <a:alpha val="3098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6507480" y="3319780"/>
            <a:ext cx="5349875" cy="883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163945" y="2962910"/>
            <a:ext cx="714375" cy="927735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6163945" y="2962910"/>
            <a:ext cx="714375" cy="9277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507480" y="4816475"/>
            <a:ext cx="5349875" cy="883920"/>
          </a:xfrm>
          <a:prstGeom prst="roundRect">
            <a:avLst>
              <a:gd name="adj" fmla="val 16667"/>
            </a:avLst>
          </a:prstGeom>
          <a:solidFill>
            <a:srgbClr val="FFFCF2"/>
          </a:solidFill>
          <a:ln/>
          <a:effectLst>
            <a:outerShdw blurRad="101600" dist="26941" dir="2700000" algn="bl" rotWithShape="0">
              <a:srgbClr val="588E32">
                <a:alpha val="30980"/>
              </a:srgbClr>
            </a:outerShdw>
          </a:effectLst>
        </p:spPr>
      </p:sp>
      <p:sp>
        <p:nvSpPr>
          <p:cNvPr id="25" name="Text 23"/>
          <p:cNvSpPr/>
          <p:nvPr/>
        </p:nvSpPr>
        <p:spPr>
          <a:xfrm>
            <a:off x="6507480" y="4816475"/>
            <a:ext cx="5349875" cy="883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161405" y="4459605"/>
            <a:ext cx="714375" cy="927735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6161405" y="4459605"/>
            <a:ext cx="714375" cy="9277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163945" y="1484630"/>
            <a:ext cx="714375" cy="927735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6163945" y="1484630"/>
            <a:ext cx="714375" cy="9277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00050" y="561975"/>
            <a:ext cx="449516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71195" y="1935480"/>
            <a:ext cx="95504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01.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529080" y="2072948"/>
            <a:ext cx="4435200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71195" y="3408680"/>
            <a:ext cx="95504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02.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529080" y="3576955"/>
            <a:ext cx="44352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Phase 1 LSTM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71195" y="4905375"/>
            <a:ext cx="95504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03.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537970" y="5083810"/>
            <a:ext cx="44352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Trap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570345" y="1935480"/>
            <a:ext cx="95504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04.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429500" y="2119630"/>
            <a:ext cx="44352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Phase 2 RAG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570345" y="3408680"/>
            <a:ext cx="95504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05.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429500" y="3592830"/>
            <a:ext cx="44352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Cross-Attention Core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570345" y="4905375"/>
            <a:ext cx="955040" cy="6137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06.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429500" y="5042843"/>
            <a:ext cx="4435200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Verdict &amp; Demo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500000">
            <a:off x="6001385" y="586105"/>
            <a:ext cx="5621020" cy="6530340"/>
          </a:xfrm>
          <a:prstGeom prst="star4">
            <a:avLst>
              <a:gd name="adj" fmla="val 12500"/>
            </a:avLst>
          </a:prstGeom>
          <a:solidFill>
            <a:srgbClr val="E8F87A">
              <a:alpha val="20000"/>
            </a:srgbClr>
          </a:solidFill>
          <a:ln/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 rot="1500000">
            <a:off x="6001385" y="586105"/>
            <a:ext cx="5621020" cy="65303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2879725"/>
            <a:ext cx="735330" cy="807720"/>
          </a:xfrm>
          <a:prstGeom prst="rect">
            <a:avLst/>
          </a:prstGeom>
          <a:solidFill>
            <a:srgbClr val="EAF982"/>
          </a:solidFill>
          <a:ln/>
        </p:spPr>
      </p:sp>
      <p:sp>
        <p:nvSpPr>
          <p:cNvPr id="5" name="Text 3"/>
          <p:cNvSpPr/>
          <p:nvPr/>
        </p:nvSpPr>
        <p:spPr>
          <a:xfrm>
            <a:off x="0" y="2879725"/>
            <a:ext cx="735330" cy="807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574397" y="2766695"/>
            <a:ext cx="5633720" cy="18326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Intro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970145" y="2200910"/>
            <a:ext cx="913765" cy="1131570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4970145" y="2200910"/>
            <a:ext cx="913765" cy="11315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20420" y="1602105"/>
            <a:ext cx="4822825" cy="39395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5000" dirty="0">
                <a:solidFill>
                  <a:srgbClr val="E8F8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pic>
        <p:nvPicPr>
          <p:cNvPr id="10" name="Image 0" descr="https://kimi-img.moonshot.cn/pub/slides/slides_tmpl/image/25-08-27-20:06:24-d2nf9g18bjvh7rlj0c3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34035"/>
            <a:ext cx="2377440" cy="301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26551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6:24-d2nf9g18bjvh7rlj0c4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6700" y="1764665"/>
            <a:ext cx="5829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5F5C3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Phase 1: The Stylistic Baseline</a:t>
            </a:r>
            <a:endParaRPr lang="en-US" sz="1200" dirty="0"/>
          </a:p>
        </p:txBody>
      </p:sp>
      <p:sp>
        <p:nvSpPr>
          <p:cNvPr id="4" name="Text 1"/>
          <p:cNvSpPr/>
          <p:nvPr/>
        </p:nvSpPr>
        <p:spPr>
          <a:xfrm>
            <a:off x="298450" y="2029542"/>
            <a:ext cx="4524477" cy="16305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Bi-Directional LSTM model was built to detect fake news based on linguistic patterns and writing style. It treated news as a sequence, looking for cues like sensationalism vs. formality.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20675" y="36068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0739" y="1806"/>
                </a:moveTo>
                <a:cubicBezTo>
                  <a:pt x="85914" y="-590"/>
                  <a:pt x="91886" y="-590"/>
                  <a:pt x="97061" y="1806"/>
                </a:cubicBezTo>
                <a:lnTo>
                  <a:pt x="172973" y="36880"/>
                </a:lnTo>
                <a:cubicBezTo>
                  <a:pt x="175925" y="38234"/>
                  <a:pt x="177800" y="41186"/>
                  <a:pt x="177800" y="44450"/>
                </a:cubicBezTo>
                <a:cubicBezTo>
                  <a:pt x="177800" y="47714"/>
                  <a:pt x="175925" y="50666"/>
                  <a:pt x="172973" y="52020"/>
                </a:cubicBezTo>
                <a:lnTo>
                  <a:pt x="97061" y="87094"/>
                </a:lnTo>
                <a:cubicBezTo>
                  <a:pt x="91886" y="89490"/>
                  <a:pt x="85914" y="89490"/>
                  <a:pt x="80739" y="87094"/>
                </a:cubicBezTo>
                <a:lnTo>
                  <a:pt x="4827" y="52020"/>
                </a:lnTo>
                <a:cubicBezTo>
                  <a:pt x="1875" y="50631"/>
                  <a:pt x="0" y="47680"/>
                  <a:pt x="0" y="44450"/>
                </a:cubicBezTo>
                <a:cubicBezTo>
                  <a:pt x="0" y="41220"/>
                  <a:pt x="1875" y="38234"/>
                  <a:pt x="4827" y="36880"/>
                </a:cubicBezTo>
                <a:lnTo>
                  <a:pt x="80739" y="1806"/>
                </a:lnTo>
                <a:close/>
                <a:moveTo>
                  <a:pt x="16703" y="75843"/>
                </a:moveTo>
                <a:lnTo>
                  <a:pt x="73759" y="102200"/>
                </a:lnTo>
                <a:cubicBezTo>
                  <a:pt x="83378" y="106645"/>
                  <a:pt x="94456" y="106645"/>
                  <a:pt x="104076" y="102200"/>
                </a:cubicBezTo>
                <a:lnTo>
                  <a:pt x="161131" y="75843"/>
                </a:lnTo>
                <a:lnTo>
                  <a:pt x="172973" y="81330"/>
                </a:lnTo>
                <a:cubicBezTo>
                  <a:pt x="175925" y="82684"/>
                  <a:pt x="177800" y="85636"/>
                  <a:pt x="177800" y="88900"/>
                </a:cubicBezTo>
                <a:cubicBezTo>
                  <a:pt x="177800" y="92164"/>
                  <a:pt x="175925" y="95116"/>
                  <a:pt x="172973" y="96470"/>
                </a:cubicBezTo>
                <a:lnTo>
                  <a:pt x="97061" y="131544"/>
                </a:lnTo>
                <a:cubicBezTo>
                  <a:pt x="91886" y="133940"/>
                  <a:pt x="85914" y="133940"/>
                  <a:pt x="80739" y="131544"/>
                </a:cubicBezTo>
                <a:lnTo>
                  <a:pt x="4827" y="96470"/>
                </a:lnTo>
                <a:cubicBezTo>
                  <a:pt x="1875" y="95081"/>
                  <a:pt x="0" y="92130"/>
                  <a:pt x="0" y="88900"/>
                </a:cubicBezTo>
                <a:cubicBezTo>
                  <a:pt x="0" y="85670"/>
                  <a:pt x="1875" y="82684"/>
                  <a:pt x="4827" y="81330"/>
                </a:cubicBezTo>
                <a:lnTo>
                  <a:pt x="16669" y="75843"/>
                </a:lnTo>
                <a:close/>
                <a:moveTo>
                  <a:pt x="4827" y="125780"/>
                </a:moveTo>
                <a:lnTo>
                  <a:pt x="16669" y="120293"/>
                </a:lnTo>
                <a:lnTo>
                  <a:pt x="73724" y="146650"/>
                </a:lnTo>
                <a:cubicBezTo>
                  <a:pt x="83344" y="151095"/>
                  <a:pt x="94422" y="151095"/>
                  <a:pt x="104041" y="146650"/>
                </a:cubicBezTo>
                <a:lnTo>
                  <a:pt x="161097" y="120293"/>
                </a:lnTo>
                <a:lnTo>
                  <a:pt x="172938" y="125780"/>
                </a:lnTo>
                <a:cubicBezTo>
                  <a:pt x="175890" y="127134"/>
                  <a:pt x="177765" y="130086"/>
                  <a:pt x="177765" y="133350"/>
                </a:cubicBezTo>
                <a:cubicBezTo>
                  <a:pt x="177765" y="136614"/>
                  <a:pt x="175890" y="139566"/>
                  <a:pt x="172938" y="140920"/>
                </a:cubicBezTo>
                <a:lnTo>
                  <a:pt x="97026" y="175994"/>
                </a:lnTo>
                <a:cubicBezTo>
                  <a:pt x="91852" y="178390"/>
                  <a:pt x="85879" y="178390"/>
                  <a:pt x="80705" y="175994"/>
                </a:cubicBezTo>
                <a:lnTo>
                  <a:pt x="4827" y="140920"/>
                </a:lnTo>
                <a:cubicBezTo>
                  <a:pt x="1875" y="139531"/>
                  <a:pt x="0" y="136580"/>
                  <a:pt x="0" y="133350"/>
                </a:cubicBezTo>
                <a:cubicBezTo>
                  <a:pt x="0" y="130120"/>
                  <a:pt x="1875" y="127134"/>
                  <a:pt x="4827" y="125780"/>
                </a:cubicBezTo>
                <a:close/>
              </a:path>
            </a:pathLst>
          </a:custGeom>
          <a:solidFill>
            <a:srgbClr val="C8F830"/>
          </a:solidFill>
          <a:ln/>
        </p:spPr>
      </p:sp>
      <p:sp>
        <p:nvSpPr>
          <p:cNvPr id="6" name="Text 3"/>
          <p:cNvSpPr/>
          <p:nvPr/>
        </p:nvSpPr>
        <p:spPr>
          <a:xfrm>
            <a:off x="711200" y="3556000"/>
            <a:ext cx="429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Embedding: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Pre-trained Word2Vec (frozen weights).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98450" y="4013200"/>
            <a:ext cx="222250" cy="177800"/>
          </a:xfrm>
          <a:custGeom>
            <a:avLst/>
            <a:gdLst/>
            <a:ahLst/>
            <a:cxnLst/>
            <a:rect l="l" t="t" r="r" b="b"/>
            <a:pathLst>
              <a:path w="222250" h="177800">
                <a:moveTo>
                  <a:pt x="144428" y="73099"/>
                </a:moveTo>
                <a:cubicBezTo>
                  <a:pt x="148664" y="71953"/>
                  <a:pt x="153109" y="73968"/>
                  <a:pt x="155019" y="77892"/>
                </a:cubicBezTo>
                <a:lnTo>
                  <a:pt x="161479" y="90949"/>
                </a:lnTo>
                <a:cubicBezTo>
                  <a:pt x="165055" y="91435"/>
                  <a:pt x="168563" y="92407"/>
                  <a:pt x="171862" y="93762"/>
                </a:cubicBezTo>
                <a:lnTo>
                  <a:pt x="184016" y="85670"/>
                </a:lnTo>
                <a:cubicBezTo>
                  <a:pt x="187662" y="83240"/>
                  <a:pt x="192489" y="83726"/>
                  <a:pt x="195580" y="86816"/>
                </a:cubicBezTo>
                <a:lnTo>
                  <a:pt x="202248" y="93484"/>
                </a:lnTo>
                <a:cubicBezTo>
                  <a:pt x="205338" y="96575"/>
                  <a:pt x="205824" y="101436"/>
                  <a:pt x="203393" y="105048"/>
                </a:cubicBezTo>
                <a:lnTo>
                  <a:pt x="195302" y="117167"/>
                </a:lnTo>
                <a:cubicBezTo>
                  <a:pt x="195962" y="118800"/>
                  <a:pt x="196552" y="120501"/>
                  <a:pt x="197039" y="122272"/>
                </a:cubicBezTo>
                <a:cubicBezTo>
                  <a:pt x="197525" y="124043"/>
                  <a:pt x="197837" y="125780"/>
                  <a:pt x="198080" y="127551"/>
                </a:cubicBezTo>
                <a:lnTo>
                  <a:pt x="211172" y="134010"/>
                </a:lnTo>
                <a:cubicBezTo>
                  <a:pt x="215096" y="135954"/>
                  <a:pt x="217110" y="140399"/>
                  <a:pt x="215964" y="144601"/>
                </a:cubicBezTo>
                <a:lnTo>
                  <a:pt x="213534" y="153700"/>
                </a:lnTo>
                <a:cubicBezTo>
                  <a:pt x="212388" y="157902"/>
                  <a:pt x="208464" y="160749"/>
                  <a:pt x="204088" y="160471"/>
                </a:cubicBezTo>
                <a:lnTo>
                  <a:pt x="189503" y="159534"/>
                </a:lnTo>
                <a:cubicBezTo>
                  <a:pt x="187315" y="162347"/>
                  <a:pt x="184780" y="164951"/>
                  <a:pt x="181898" y="167174"/>
                </a:cubicBezTo>
                <a:lnTo>
                  <a:pt x="182835" y="181724"/>
                </a:lnTo>
                <a:cubicBezTo>
                  <a:pt x="183113" y="186100"/>
                  <a:pt x="180266" y="190058"/>
                  <a:pt x="176064" y="191170"/>
                </a:cubicBezTo>
                <a:lnTo>
                  <a:pt x="166965" y="193601"/>
                </a:lnTo>
                <a:cubicBezTo>
                  <a:pt x="162729" y="194747"/>
                  <a:pt x="158318" y="192732"/>
                  <a:pt x="156374" y="188808"/>
                </a:cubicBezTo>
                <a:lnTo>
                  <a:pt x="149915" y="175751"/>
                </a:lnTo>
                <a:cubicBezTo>
                  <a:pt x="146338" y="175265"/>
                  <a:pt x="142830" y="174293"/>
                  <a:pt x="139531" y="172938"/>
                </a:cubicBezTo>
                <a:lnTo>
                  <a:pt x="127377" y="181030"/>
                </a:lnTo>
                <a:cubicBezTo>
                  <a:pt x="123731" y="183460"/>
                  <a:pt x="118904" y="182974"/>
                  <a:pt x="115813" y="179884"/>
                </a:cubicBezTo>
                <a:lnTo>
                  <a:pt x="109146" y="173216"/>
                </a:lnTo>
                <a:cubicBezTo>
                  <a:pt x="106055" y="170125"/>
                  <a:pt x="105569" y="165298"/>
                  <a:pt x="108000" y="161652"/>
                </a:cubicBezTo>
                <a:lnTo>
                  <a:pt x="116091" y="149498"/>
                </a:lnTo>
                <a:cubicBezTo>
                  <a:pt x="115431" y="147866"/>
                  <a:pt x="114841" y="146164"/>
                  <a:pt x="114355" y="144393"/>
                </a:cubicBezTo>
                <a:cubicBezTo>
                  <a:pt x="113868" y="142622"/>
                  <a:pt x="113556" y="140851"/>
                  <a:pt x="113313" y="139115"/>
                </a:cubicBezTo>
                <a:lnTo>
                  <a:pt x="100221" y="132655"/>
                </a:lnTo>
                <a:cubicBezTo>
                  <a:pt x="96297" y="130711"/>
                  <a:pt x="94317" y="126266"/>
                  <a:pt x="95429" y="122064"/>
                </a:cubicBezTo>
                <a:lnTo>
                  <a:pt x="97859" y="112966"/>
                </a:lnTo>
                <a:cubicBezTo>
                  <a:pt x="99005" y="108764"/>
                  <a:pt x="102930" y="105916"/>
                  <a:pt x="107305" y="106194"/>
                </a:cubicBezTo>
                <a:lnTo>
                  <a:pt x="121856" y="107131"/>
                </a:lnTo>
                <a:cubicBezTo>
                  <a:pt x="124043" y="104319"/>
                  <a:pt x="126578" y="101714"/>
                  <a:pt x="129461" y="99492"/>
                </a:cubicBezTo>
                <a:lnTo>
                  <a:pt x="128523" y="84976"/>
                </a:lnTo>
                <a:cubicBezTo>
                  <a:pt x="128245" y="80600"/>
                  <a:pt x="131093" y="76642"/>
                  <a:pt x="135295" y="75530"/>
                </a:cubicBezTo>
                <a:lnTo>
                  <a:pt x="144393" y="73099"/>
                </a:lnTo>
                <a:close/>
                <a:moveTo>
                  <a:pt x="155714" y="118070"/>
                </a:moveTo>
                <a:cubicBezTo>
                  <a:pt x="147281" y="118080"/>
                  <a:pt x="140442" y="124934"/>
                  <a:pt x="140452" y="133367"/>
                </a:cubicBezTo>
                <a:cubicBezTo>
                  <a:pt x="140461" y="141800"/>
                  <a:pt x="147316" y="148639"/>
                  <a:pt x="155749" y="148630"/>
                </a:cubicBezTo>
                <a:cubicBezTo>
                  <a:pt x="164182" y="148620"/>
                  <a:pt x="171021" y="141766"/>
                  <a:pt x="171011" y="133333"/>
                </a:cubicBezTo>
                <a:cubicBezTo>
                  <a:pt x="171001" y="124900"/>
                  <a:pt x="164147" y="118061"/>
                  <a:pt x="155714" y="118070"/>
                </a:cubicBezTo>
                <a:close/>
                <a:moveTo>
                  <a:pt x="78100" y="-15801"/>
                </a:moveTo>
                <a:lnTo>
                  <a:pt x="87198" y="-13370"/>
                </a:lnTo>
                <a:cubicBezTo>
                  <a:pt x="91400" y="-12224"/>
                  <a:pt x="94248" y="-8265"/>
                  <a:pt x="93970" y="-3924"/>
                </a:cubicBezTo>
                <a:lnTo>
                  <a:pt x="93032" y="10592"/>
                </a:lnTo>
                <a:cubicBezTo>
                  <a:pt x="95915" y="12814"/>
                  <a:pt x="98450" y="15384"/>
                  <a:pt x="100638" y="18231"/>
                </a:cubicBezTo>
                <a:lnTo>
                  <a:pt x="115223" y="17294"/>
                </a:lnTo>
                <a:cubicBezTo>
                  <a:pt x="119564" y="17016"/>
                  <a:pt x="123522" y="19864"/>
                  <a:pt x="124668" y="24066"/>
                </a:cubicBezTo>
                <a:lnTo>
                  <a:pt x="127099" y="33164"/>
                </a:lnTo>
                <a:cubicBezTo>
                  <a:pt x="128210" y="37366"/>
                  <a:pt x="126231" y="41811"/>
                  <a:pt x="122307" y="43755"/>
                </a:cubicBezTo>
                <a:lnTo>
                  <a:pt x="109215" y="50215"/>
                </a:lnTo>
                <a:cubicBezTo>
                  <a:pt x="108972" y="51986"/>
                  <a:pt x="108625" y="53757"/>
                  <a:pt x="108173" y="55493"/>
                </a:cubicBezTo>
                <a:cubicBezTo>
                  <a:pt x="107722" y="57229"/>
                  <a:pt x="107097" y="58966"/>
                  <a:pt x="106437" y="60598"/>
                </a:cubicBezTo>
                <a:lnTo>
                  <a:pt x="114528" y="72752"/>
                </a:lnTo>
                <a:cubicBezTo>
                  <a:pt x="116959" y="76398"/>
                  <a:pt x="116473" y="81225"/>
                  <a:pt x="113382" y="84316"/>
                </a:cubicBezTo>
                <a:lnTo>
                  <a:pt x="106715" y="90984"/>
                </a:lnTo>
                <a:cubicBezTo>
                  <a:pt x="103624" y="94074"/>
                  <a:pt x="98797" y="94560"/>
                  <a:pt x="95151" y="92130"/>
                </a:cubicBezTo>
                <a:lnTo>
                  <a:pt x="82996" y="84038"/>
                </a:lnTo>
                <a:cubicBezTo>
                  <a:pt x="79697" y="85393"/>
                  <a:pt x="76190" y="86365"/>
                  <a:pt x="72613" y="86851"/>
                </a:cubicBezTo>
                <a:lnTo>
                  <a:pt x="66154" y="99908"/>
                </a:lnTo>
                <a:cubicBezTo>
                  <a:pt x="64209" y="103832"/>
                  <a:pt x="59764" y="105812"/>
                  <a:pt x="55563" y="104701"/>
                </a:cubicBezTo>
                <a:lnTo>
                  <a:pt x="46464" y="102270"/>
                </a:lnTo>
                <a:cubicBezTo>
                  <a:pt x="42228" y="101124"/>
                  <a:pt x="39415" y="97165"/>
                  <a:pt x="39692" y="92824"/>
                </a:cubicBezTo>
                <a:lnTo>
                  <a:pt x="40630" y="78274"/>
                </a:lnTo>
                <a:cubicBezTo>
                  <a:pt x="37748" y="76051"/>
                  <a:pt x="35213" y="73481"/>
                  <a:pt x="33025" y="70634"/>
                </a:cubicBezTo>
                <a:lnTo>
                  <a:pt x="18440" y="71571"/>
                </a:lnTo>
                <a:cubicBezTo>
                  <a:pt x="14099" y="71849"/>
                  <a:pt x="10140" y="69002"/>
                  <a:pt x="8994" y="64800"/>
                </a:cubicBezTo>
                <a:lnTo>
                  <a:pt x="6563" y="55701"/>
                </a:lnTo>
                <a:cubicBezTo>
                  <a:pt x="5452" y="51499"/>
                  <a:pt x="7431" y="47054"/>
                  <a:pt x="11356" y="45110"/>
                </a:cubicBezTo>
                <a:lnTo>
                  <a:pt x="24448" y="38651"/>
                </a:lnTo>
                <a:cubicBezTo>
                  <a:pt x="24691" y="36880"/>
                  <a:pt x="25038" y="35143"/>
                  <a:pt x="25489" y="33372"/>
                </a:cubicBezTo>
                <a:cubicBezTo>
                  <a:pt x="25975" y="31601"/>
                  <a:pt x="26531" y="29900"/>
                  <a:pt x="27226" y="28267"/>
                </a:cubicBezTo>
                <a:lnTo>
                  <a:pt x="19134" y="16148"/>
                </a:lnTo>
                <a:cubicBezTo>
                  <a:pt x="16703" y="12502"/>
                  <a:pt x="17190" y="7675"/>
                  <a:pt x="20280" y="4584"/>
                </a:cubicBezTo>
                <a:lnTo>
                  <a:pt x="26948" y="-2084"/>
                </a:lnTo>
                <a:cubicBezTo>
                  <a:pt x="30038" y="-5174"/>
                  <a:pt x="34865" y="-5660"/>
                  <a:pt x="38512" y="-3230"/>
                </a:cubicBezTo>
                <a:lnTo>
                  <a:pt x="50666" y="4862"/>
                </a:lnTo>
                <a:cubicBezTo>
                  <a:pt x="53965" y="3507"/>
                  <a:pt x="57472" y="2535"/>
                  <a:pt x="61049" y="2049"/>
                </a:cubicBezTo>
                <a:lnTo>
                  <a:pt x="67508" y="-11008"/>
                </a:lnTo>
                <a:cubicBezTo>
                  <a:pt x="69453" y="-14932"/>
                  <a:pt x="73863" y="-16912"/>
                  <a:pt x="78100" y="-15801"/>
                </a:cubicBezTo>
                <a:close/>
                <a:moveTo>
                  <a:pt x="66814" y="29170"/>
                </a:moveTo>
                <a:cubicBezTo>
                  <a:pt x="58381" y="29170"/>
                  <a:pt x="51534" y="36017"/>
                  <a:pt x="51534" y="44450"/>
                </a:cubicBezTo>
                <a:cubicBezTo>
                  <a:pt x="51534" y="52883"/>
                  <a:pt x="58381" y="59730"/>
                  <a:pt x="66814" y="59730"/>
                </a:cubicBezTo>
                <a:cubicBezTo>
                  <a:pt x="75247" y="59730"/>
                  <a:pt x="82094" y="52883"/>
                  <a:pt x="82094" y="44450"/>
                </a:cubicBezTo>
                <a:cubicBezTo>
                  <a:pt x="82094" y="36017"/>
                  <a:pt x="75247" y="29170"/>
                  <a:pt x="66814" y="29170"/>
                </a:cubicBezTo>
                <a:close/>
              </a:path>
            </a:pathLst>
          </a:custGeom>
          <a:solidFill>
            <a:srgbClr val="C8F830"/>
          </a:solidFill>
          <a:ln/>
        </p:spPr>
      </p:sp>
      <p:sp>
        <p:nvSpPr>
          <p:cNvPr id="8" name="Text 5"/>
          <p:cNvSpPr/>
          <p:nvPr/>
        </p:nvSpPr>
        <p:spPr>
          <a:xfrm>
            <a:off x="711200" y="3962400"/>
            <a:ext cx="312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Bi-Directional LSTM (128 units).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09563" y="4419600"/>
            <a:ext cx="200025" cy="177800"/>
          </a:xfrm>
          <a:custGeom>
            <a:avLst/>
            <a:gdLst/>
            <a:ahLst/>
            <a:cxnLst/>
            <a:rect l="l" t="t" r="r" b="b"/>
            <a:pathLst>
              <a:path w="200025" h="177800">
                <a:moveTo>
                  <a:pt x="177939" y="83344"/>
                </a:moveTo>
                <a:lnTo>
                  <a:pt x="116820" y="83344"/>
                </a:lnTo>
                <a:cubicBezTo>
                  <a:pt x="110674" y="83344"/>
                  <a:pt x="105708" y="78378"/>
                  <a:pt x="105708" y="72231"/>
                </a:cubicBezTo>
                <a:lnTo>
                  <a:pt x="105708" y="11112"/>
                </a:lnTo>
                <a:cubicBezTo>
                  <a:pt x="105708" y="4966"/>
                  <a:pt x="110708" y="-69"/>
                  <a:pt x="116785" y="729"/>
                </a:cubicBezTo>
                <a:cubicBezTo>
                  <a:pt x="153943" y="5660"/>
                  <a:pt x="183391" y="35109"/>
                  <a:pt x="188322" y="72266"/>
                </a:cubicBezTo>
                <a:cubicBezTo>
                  <a:pt x="189121" y="78343"/>
                  <a:pt x="184086" y="83344"/>
                  <a:pt x="177939" y="83344"/>
                </a:cubicBezTo>
                <a:close/>
                <a:moveTo>
                  <a:pt x="77301" y="12918"/>
                </a:moveTo>
                <a:cubicBezTo>
                  <a:pt x="83587" y="11599"/>
                  <a:pt x="89039" y="16738"/>
                  <a:pt x="89039" y="23163"/>
                </a:cubicBezTo>
                <a:lnTo>
                  <a:pt x="89039" y="91678"/>
                </a:lnTo>
                <a:cubicBezTo>
                  <a:pt x="89039" y="93623"/>
                  <a:pt x="89733" y="95498"/>
                  <a:pt x="90949" y="96991"/>
                </a:cubicBezTo>
                <a:lnTo>
                  <a:pt x="136823" y="152345"/>
                </a:lnTo>
                <a:cubicBezTo>
                  <a:pt x="140886" y="157242"/>
                  <a:pt x="140017" y="164639"/>
                  <a:pt x="134427" y="167660"/>
                </a:cubicBezTo>
                <a:cubicBezTo>
                  <a:pt x="122585" y="174119"/>
                  <a:pt x="109007" y="177800"/>
                  <a:pt x="94595" y="177800"/>
                </a:cubicBezTo>
                <a:cubicBezTo>
                  <a:pt x="48582" y="177800"/>
                  <a:pt x="11251" y="140469"/>
                  <a:pt x="11251" y="94456"/>
                </a:cubicBezTo>
                <a:cubicBezTo>
                  <a:pt x="11251" y="54347"/>
                  <a:pt x="39554" y="20871"/>
                  <a:pt x="77301" y="12918"/>
                </a:cubicBezTo>
                <a:close/>
                <a:moveTo>
                  <a:pt x="165924" y="100013"/>
                </a:moveTo>
                <a:lnTo>
                  <a:pt x="188149" y="100013"/>
                </a:lnTo>
                <a:cubicBezTo>
                  <a:pt x="194573" y="100013"/>
                  <a:pt x="199712" y="105465"/>
                  <a:pt x="198393" y="111750"/>
                </a:cubicBezTo>
                <a:cubicBezTo>
                  <a:pt x="194851" y="128558"/>
                  <a:pt x="186239" y="143490"/>
                  <a:pt x="174223" y="154880"/>
                </a:cubicBezTo>
                <a:cubicBezTo>
                  <a:pt x="169952" y="158943"/>
                  <a:pt x="163250" y="158075"/>
                  <a:pt x="159499" y="153526"/>
                </a:cubicBezTo>
                <a:lnTo>
                  <a:pt x="130190" y="118209"/>
                </a:lnTo>
                <a:cubicBezTo>
                  <a:pt x="124182" y="110951"/>
                  <a:pt x="129356" y="100013"/>
                  <a:pt x="138733" y="100013"/>
                </a:cubicBezTo>
                <a:lnTo>
                  <a:pt x="165889" y="100013"/>
                </a:lnTo>
                <a:close/>
              </a:path>
            </a:pathLst>
          </a:custGeom>
          <a:solidFill>
            <a:srgbClr val="C8F830"/>
          </a:solidFill>
          <a:ln/>
        </p:spPr>
      </p:sp>
      <p:sp>
        <p:nvSpPr>
          <p:cNvPr id="10" name="Text 7"/>
          <p:cNvSpPr/>
          <p:nvPr/>
        </p:nvSpPr>
        <p:spPr>
          <a:xfrm>
            <a:off x="711200" y="4368800"/>
            <a:ext cx="368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Output: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Binary Classification (Real vs. Fake).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31788" y="48260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5575" y="71467"/>
                </a:moveTo>
                <a:cubicBezTo>
                  <a:pt x="150435" y="74870"/>
                  <a:pt x="144532" y="77614"/>
                  <a:pt x="138385" y="79802"/>
                </a:cubicBezTo>
                <a:cubicBezTo>
                  <a:pt x="122064" y="85636"/>
                  <a:pt x="100638" y="88900"/>
                  <a:pt x="77788" y="88900"/>
                </a:cubicBezTo>
                <a:cubicBezTo>
                  <a:pt x="54937" y="88900"/>
                  <a:pt x="33476" y="85601"/>
                  <a:pt x="17190" y="79802"/>
                </a:cubicBezTo>
                <a:cubicBezTo>
                  <a:pt x="11078" y="77614"/>
                  <a:pt x="5140" y="74870"/>
                  <a:pt x="0" y="71467"/>
                </a:cubicBezTo>
                <a:lnTo>
                  <a:pt x="0" y="100013"/>
                </a:lnTo>
                <a:cubicBezTo>
                  <a:pt x="0" y="115362"/>
                  <a:pt x="34831" y="127794"/>
                  <a:pt x="77788" y="127794"/>
                </a:cubicBezTo>
                <a:cubicBezTo>
                  <a:pt x="120744" y="127794"/>
                  <a:pt x="155575" y="115362"/>
                  <a:pt x="155575" y="100013"/>
                </a:cubicBezTo>
                <a:lnTo>
                  <a:pt x="155575" y="71467"/>
                </a:lnTo>
                <a:close/>
                <a:moveTo>
                  <a:pt x="155575" y="44450"/>
                </a:moveTo>
                <a:lnTo>
                  <a:pt x="155575" y="27781"/>
                </a:lnTo>
                <a:cubicBezTo>
                  <a:pt x="155575" y="12432"/>
                  <a:pt x="120744" y="0"/>
                  <a:pt x="77788" y="0"/>
                </a:cubicBezTo>
                <a:cubicBezTo>
                  <a:pt x="34831" y="0"/>
                  <a:pt x="0" y="12432"/>
                  <a:pt x="0" y="27781"/>
                </a:cubicBezTo>
                <a:lnTo>
                  <a:pt x="0" y="44450"/>
                </a:lnTo>
                <a:cubicBezTo>
                  <a:pt x="0" y="59799"/>
                  <a:pt x="34831" y="72231"/>
                  <a:pt x="77788" y="72231"/>
                </a:cubicBezTo>
                <a:cubicBezTo>
                  <a:pt x="120744" y="72231"/>
                  <a:pt x="155575" y="59799"/>
                  <a:pt x="155575" y="44450"/>
                </a:cubicBezTo>
                <a:close/>
                <a:moveTo>
                  <a:pt x="138385" y="135364"/>
                </a:moveTo>
                <a:cubicBezTo>
                  <a:pt x="122099" y="141163"/>
                  <a:pt x="100672" y="144463"/>
                  <a:pt x="77788" y="144463"/>
                </a:cubicBezTo>
                <a:cubicBezTo>
                  <a:pt x="54903" y="144463"/>
                  <a:pt x="33476" y="141163"/>
                  <a:pt x="17190" y="135364"/>
                </a:cubicBezTo>
                <a:cubicBezTo>
                  <a:pt x="11078" y="133176"/>
                  <a:pt x="5140" y="130433"/>
                  <a:pt x="0" y="127030"/>
                </a:cubicBezTo>
                <a:lnTo>
                  <a:pt x="0" y="150019"/>
                </a:lnTo>
                <a:cubicBezTo>
                  <a:pt x="0" y="165368"/>
                  <a:pt x="34831" y="177800"/>
                  <a:pt x="77788" y="177800"/>
                </a:cubicBezTo>
                <a:cubicBezTo>
                  <a:pt x="120744" y="177800"/>
                  <a:pt x="155575" y="165368"/>
                  <a:pt x="155575" y="150019"/>
                </a:cubicBezTo>
                <a:lnTo>
                  <a:pt x="155575" y="127030"/>
                </a:lnTo>
                <a:cubicBezTo>
                  <a:pt x="150435" y="130433"/>
                  <a:pt x="144532" y="133176"/>
                  <a:pt x="138385" y="135364"/>
                </a:cubicBezTo>
                <a:close/>
              </a:path>
            </a:pathLst>
          </a:custGeom>
          <a:solidFill>
            <a:srgbClr val="C8F830"/>
          </a:solidFill>
          <a:ln/>
        </p:spPr>
      </p:sp>
      <p:sp>
        <p:nvSpPr>
          <p:cNvPr id="12" name="Text 9"/>
          <p:cNvSpPr/>
          <p:nvPr/>
        </p:nvSpPr>
        <p:spPr>
          <a:xfrm>
            <a:off x="711200" y="4775200"/>
            <a:ext cx="3835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Dataset: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Kaggle "Fake and Real News" (2017).</a:t>
            </a:r>
            <a:endParaRPr lang="en-US" sz="16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7D3A16-EE74-40D1-B6A5-0126856974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0652" y="1647015"/>
            <a:ext cx="7083194" cy="357730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6:24-d2nf9g18bjvh7rlj0c4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845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765947" y="1092200"/>
            <a:ext cx="4851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5F5C3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"99% Accuracy" Trap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109126" y="1651000"/>
            <a:ext cx="797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in-domain accuracy masked a critical flaw: the model learned style, not substance.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42950" y="2362200"/>
            <a:ext cx="4673600" cy="2286000"/>
          </a:xfrm>
          <a:custGeom>
            <a:avLst/>
            <a:gdLst/>
            <a:ahLst/>
            <a:cxnLst/>
            <a:rect l="l" t="t" r="r" b="b"/>
            <a:pathLst>
              <a:path w="4673600" h="2286000">
                <a:moveTo>
                  <a:pt x="152408" y="0"/>
                </a:moveTo>
                <a:lnTo>
                  <a:pt x="4521192" y="0"/>
                </a:lnTo>
                <a:cubicBezTo>
                  <a:pt x="4605365" y="0"/>
                  <a:pt x="4673600" y="68235"/>
                  <a:pt x="4673600" y="152408"/>
                </a:cubicBezTo>
                <a:lnTo>
                  <a:pt x="4673600" y="2133592"/>
                </a:lnTo>
                <a:cubicBezTo>
                  <a:pt x="4673600" y="2217765"/>
                  <a:pt x="4605365" y="2286000"/>
                  <a:pt x="4521192" y="2286000"/>
                </a:cubicBezTo>
                <a:lnTo>
                  <a:pt x="152408" y="2286000"/>
                </a:lnTo>
                <a:cubicBezTo>
                  <a:pt x="68235" y="2286000"/>
                  <a:pt x="0" y="2217765"/>
                  <a:pt x="0" y="2133592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E8F39C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1834621" y="2667000"/>
            <a:ext cx="2489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Kaggle Dataset (2017)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808824" y="3124200"/>
            <a:ext cx="2540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C8F83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99.1%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507853" y="3987800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667375" y="3124200"/>
            <a:ext cx="857250" cy="762000"/>
          </a:xfrm>
          <a:custGeom>
            <a:avLst/>
            <a:gdLst/>
            <a:ahLst/>
            <a:cxnLst/>
            <a:rect l="l" t="t" r="r" b="b"/>
            <a:pathLst>
              <a:path w="857250" h="762000">
                <a:moveTo>
                  <a:pt x="843260" y="414635"/>
                </a:moveTo>
                <a:cubicBezTo>
                  <a:pt x="861864" y="396032"/>
                  <a:pt x="861864" y="365820"/>
                  <a:pt x="843260" y="347216"/>
                </a:cubicBezTo>
                <a:lnTo>
                  <a:pt x="652760" y="156716"/>
                </a:lnTo>
                <a:cubicBezTo>
                  <a:pt x="634157" y="138113"/>
                  <a:pt x="603945" y="138113"/>
                  <a:pt x="585341" y="156716"/>
                </a:cubicBezTo>
                <a:cubicBezTo>
                  <a:pt x="566738" y="175320"/>
                  <a:pt x="566738" y="205532"/>
                  <a:pt x="585341" y="224135"/>
                </a:cubicBezTo>
                <a:lnTo>
                  <a:pt x="694581" y="333375"/>
                </a:lnTo>
                <a:lnTo>
                  <a:pt x="47625" y="333375"/>
                </a:lnTo>
                <a:cubicBezTo>
                  <a:pt x="21282" y="333375"/>
                  <a:pt x="0" y="354657"/>
                  <a:pt x="0" y="381000"/>
                </a:cubicBezTo>
                <a:cubicBezTo>
                  <a:pt x="0" y="407343"/>
                  <a:pt x="21282" y="428625"/>
                  <a:pt x="47625" y="428625"/>
                </a:cubicBezTo>
                <a:lnTo>
                  <a:pt x="694581" y="428625"/>
                </a:lnTo>
                <a:lnTo>
                  <a:pt x="585341" y="537865"/>
                </a:lnTo>
                <a:cubicBezTo>
                  <a:pt x="566737" y="556468"/>
                  <a:pt x="566737" y="586680"/>
                  <a:pt x="585341" y="605284"/>
                </a:cubicBezTo>
                <a:cubicBezTo>
                  <a:pt x="603945" y="623888"/>
                  <a:pt x="634157" y="623888"/>
                  <a:pt x="652760" y="605284"/>
                </a:cubicBezTo>
                <a:lnTo>
                  <a:pt x="843260" y="414784"/>
                </a:lnTo>
                <a:close/>
              </a:path>
            </a:pathLst>
          </a:custGeom>
          <a:solidFill>
            <a:srgbClr val="5F5C3B"/>
          </a:solidFill>
          <a:ln/>
        </p:spPr>
      </p:sp>
      <p:sp>
        <p:nvSpPr>
          <p:cNvPr id="10" name="Shape 7"/>
          <p:cNvSpPr/>
          <p:nvPr/>
        </p:nvSpPr>
        <p:spPr>
          <a:xfrm>
            <a:off x="6775450" y="2362200"/>
            <a:ext cx="4673600" cy="2286000"/>
          </a:xfrm>
          <a:custGeom>
            <a:avLst/>
            <a:gdLst/>
            <a:ahLst/>
            <a:cxnLst/>
            <a:rect l="l" t="t" r="r" b="b"/>
            <a:pathLst>
              <a:path w="4673600" h="2286000">
                <a:moveTo>
                  <a:pt x="152408" y="0"/>
                </a:moveTo>
                <a:lnTo>
                  <a:pt x="4521192" y="0"/>
                </a:lnTo>
                <a:cubicBezTo>
                  <a:pt x="4605365" y="0"/>
                  <a:pt x="4673600" y="68235"/>
                  <a:pt x="4673600" y="152408"/>
                </a:cubicBezTo>
                <a:lnTo>
                  <a:pt x="4673600" y="2133592"/>
                </a:lnTo>
                <a:cubicBezTo>
                  <a:pt x="4673600" y="2217765"/>
                  <a:pt x="4605365" y="2286000"/>
                  <a:pt x="4521192" y="2286000"/>
                </a:cubicBezTo>
                <a:lnTo>
                  <a:pt x="152408" y="2286000"/>
                </a:lnTo>
                <a:cubicBezTo>
                  <a:pt x="68235" y="2286000"/>
                  <a:pt x="0" y="2217765"/>
                  <a:pt x="0" y="2133592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5F5C3B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7879953" y="2667000"/>
            <a:ext cx="2463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LIAR-2 Dataset (2024)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936574" y="3124200"/>
            <a:ext cx="23495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D1ED7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~26%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540353" y="3987800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254000" y="5054600"/>
            <a:ext cx="11684000" cy="711200"/>
          </a:xfrm>
          <a:custGeom>
            <a:avLst/>
            <a:gdLst/>
            <a:ahLst/>
            <a:cxnLst/>
            <a:rect l="l" t="t" r="r" b="b"/>
            <a:pathLst>
              <a:path w="11684000" h="7112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609598"/>
                </a:lnTo>
                <a:cubicBezTo>
                  <a:pt x="11684000" y="665711"/>
                  <a:pt x="11638511" y="711200"/>
                  <a:pt x="115823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D1ED70"/>
          </a:solidFill>
          <a:ln/>
        </p:spPr>
      </p:sp>
      <p:sp>
        <p:nvSpPr>
          <p:cNvPr id="15" name="Text 12"/>
          <p:cNvSpPr/>
          <p:nvPr/>
        </p:nvSpPr>
        <p:spPr>
          <a:xfrm>
            <a:off x="406400" y="5257800"/>
            <a:ext cx="1137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model was a stylistic classifier, not a fact-checker. It failed against "well-written lies" and new political contexts.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6:24-d2nf9g18bjvh7rlj0c4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845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440268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F5C3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Phase 2: The Neuro-Symbolic Pivot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168400" y="1100668"/>
            <a:ext cx="9855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failure led to a new approach: Retrieval-Augmented Generation (RAG). This model doesn't just read the claim—it actively searches for evidence to verify it.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96069" y="1837268"/>
            <a:ext cx="3898900" cy="1879600"/>
          </a:xfrm>
          <a:custGeom>
            <a:avLst/>
            <a:gdLst/>
            <a:ahLst/>
            <a:cxnLst/>
            <a:rect l="l" t="t" r="r" b="b"/>
            <a:pathLst>
              <a:path w="3898900" h="1879600">
                <a:moveTo>
                  <a:pt x="101592" y="0"/>
                </a:moveTo>
                <a:lnTo>
                  <a:pt x="3797308" y="0"/>
                </a:lnTo>
                <a:cubicBezTo>
                  <a:pt x="3853416" y="0"/>
                  <a:pt x="3898900" y="45484"/>
                  <a:pt x="3898900" y="101592"/>
                </a:cubicBezTo>
                <a:lnTo>
                  <a:pt x="3898900" y="1778008"/>
                </a:lnTo>
                <a:cubicBezTo>
                  <a:pt x="3898900" y="1834116"/>
                  <a:pt x="3853416" y="1879600"/>
                  <a:pt x="3797308" y="1879600"/>
                </a:cubicBezTo>
                <a:lnTo>
                  <a:pt x="101592" y="1879600"/>
                </a:lnTo>
                <a:cubicBezTo>
                  <a:pt x="45484" y="1879600"/>
                  <a:pt x="0" y="1834116"/>
                  <a:pt x="0" y="1778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E8F39C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2014802" y="204046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07156" y="50006"/>
                </a:moveTo>
                <a:cubicBezTo>
                  <a:pt x="107156" y="22414"/>
                  <a:pt x="129570" y="0"/>
                  <a:pt x="157163" y="0"/>
                </a:cubicBezTo>
                <a:lnTo>
                  <a:pt x="178594" y="0"/>
                </a:lnTo>
                <a:cubicBezTo>
                  <a:pt x="194399" y="0"/>
                  <a:pt x="207169" y="12769"/>
                  <a:pt x="207169" y="28575"/>
                </a:cubicBezTo>
                <a:lnTo>
                  <a:pt x="207169" y="428625"/>
                </a:lnTo>
                <a:cubicBezTo>
                  <a:pt x="207169" y="444431"/>
                  <a:pt x="194399" y="457200"/>
                  <a:pt x="178594" y="457200"/>
                </a:cubicBezTo>
                <a:lnTo>
                  <a:pt x="150019" y="457200"/>
                </a:lnTo>
                <a:cubicBezTo>
                  <a:pt x="123408" y="457200"/>
                  <a:pt x="100995" y="438983"/>
                  <a:pt x="94655" y="414338"/>
                </a:cubicBezTo>
                <a:cubicBezTo>
                  <a:pt x="94030" y="414338"/>
                  <a:pt x="93494" y="414338"/>
                  <a:pt x="92869" y="414338"/>
                </a:cubicBezTo>
                <a:cubicBezTo>
                  <a:pt x="53400" y="414338"/>
                  <a:pt x="21431" y="382369"/>
                  <a:pt x="21431" y="342900"/>
                </a:cubicBezTo>
                <a:cubicBezTo>
                  <a:pt x="21431" y="326827"/>
                  <a:pt x="26789" y="312003"/>
                  <a:pt x="35719" y="300038"/>
                </a:cubicBezTo>
                <a:cubicBezTo>
                  <a:pt x="18395" y="287000"/>
                  <a:pt x="7144" y="266283"/>
                  <a:pt x="7144" y="242888"/>
                </a:cubicBezTo>
                <a:cubicBezTo>
                  <a:pt x="7144" y="215295"/>
                  <a:pt x="22860" y="191274"/>
                  <a:pt x="45720" y="179397"/>
                </a:cubicBezTo>
                <a:cubicBezTo>
                  <a:pt x="39380" y="168682"/>
                  <a:pt x="35719" y="156180"/>
                  <a:pt x="35719" y="142875"/>
                </a:cubicBezTo>
                <a:cubicBezTo>
                  <a:pt x="35719" y="103406"/>
                  <a:pt x="67687" y="71438"/>
                  <a:pt x="107156" y="71438"/>
                </a:cubicBezTo>
                <a:lnTo>
                  <a:pt x="107156" y="50006"/>
                </a:lnTo>
                <a:close/>
                <a:moveTo>
                  <a:pt x="350044" y="50006"/>
                </a:moveTo>
                <a:lnTo>
                  <a:pt x="350044" y="71438"/>
                </a:lnTo>
                <a:cubicBezTo>
                  <a:pt x="389513" y="71438"/>
                  <a:pt x="421481" y="103406"/>
                  <a:pt x="421481" y="142875"/>
                </a:cubicBezTo>
                <a:cubicBezTo>
                  <a:pt x="421481" y="156270"/>
                  <a:pt x="417820" y="168771"/>
                  <a:pt x="411480" y="179397"/>
                </a:cubicBezTo>
                <a:cubicBezTo>
                  <a:pt x="434429" y="191274"/>
                  <a:pt x="450056" y="215205"/>
                  <a:pt x="450056" y="242888"/>
                </a:cubicBezTo>
                <a:cubicBezTo>
                  <a:pt x="450056" y="266283"/>
                  <a:pt x="438805" y="287000"/>
                  <a:pt x="421481" y="300038"/>
                </a:cubicBezTo>
                <a:cubicBezTo>
                  <a:pt x="430411" y="312003"/>
                  <a:pt x="435769" y="326827"/>
                  <a:pt x="435769" y="342900"/>
                </a:cubicBezTo>
                <a:cubicBezTo>
                  <a:pt x="435769" y="382369"/>
                  <a:pt x="403800" y="414338"/>
                  <a:pt x="364331" y="414338"/>
                </a:cubicBezTo>
                <a:cubicBezTo>
                  <a:pt x="363706" y="414338"/>
                  <a:pt x="363170" y="414338"/>
                  <a:pt x="362545" y="414338"/>
                </a:cubicBezTo>
                <a:cubicBezTo>
                  <a:pt x="356205" y="438983"/>
                  <a:pt x="333792" y="457200"/>
                  <a:pt x="307181" y="457200"/>
                </a:cubicBezTo>
                <a:lnTo>
                  <a:pt x="278606" y="457200"/>
                </a:lnTo>
                <a:cubicBezTo>
                  <a:pt x="262801" y="457200"/>
                  <a:pt x="250031" y="444431"/>
                  <a:pt x="250031" y="428625"/>
                </a:cubicBezTo>
                <a:lnTo>
                  <a:pt x="250031" y="28575"/>
                </a:lnTo>
                <a:cubicBezTo>
                  <a:pt x="250031" y="12769"/>
                  <a:pt x="262801" y="0"/>
                  <a:pt x="278606" y="0"/>
                </a:cubicBezTo>
                <a:lnTo>
                  <a:pt x="300038" y="0"/>
                </a:lnTo>
                <a:cubicBezTo>
                  <a:pt x="327630" y="0"/>
                  <a:pt x="350044" y="22414"/>
                  <a:pt x="350044" y="50006"/>
                </a:cubicBezTo>
                <a:close/>
              </a:path>
            </a:pathLst>
          </a:custGeom>
          <a:solidFill>
            <a:srgbClr val="5F5C3B"/>
          </a:solidFill>
          <a:ln/>
        </p:spPr>
      </p:sp>
      <p:sp>
        <p:nvSpPr>
          <p:cNvPr id="7" name="Text 4"/>
          <p:cNvSpPr/>
          <p:nvPr/>
        </p:nvSpPr>
        <p:spPr>
          <a:xfrm>
            <a:off x="442119" y="2599268"/>
            <a:ext cx="360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Neural Path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54819" y="3005668"/>
            <a:ext cx="3581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Encodes the input claim using BERT for deep understanding.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021025" y="3907434"/>
            <a:ext cx="660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C8F83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+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96069" y="4459478"/>
            <a:ext cx="3898900" cy="1879600"/>
          </a:xfrm>
          <a:custGeom>
            <a:avLst/>
            <a:gdLst/>
            <a:ahLst/>
            <a:cxnLst/>
            <a:rect l="l" t="t" r="r" b="b"/>
            <a:pathLst>
              <a:path w="3898900" h="1879600">
                <a:moveTo>
                  <a:pt x="101592" y="0"/>
                </a:moveTo>
                <a:lnTo>
                  <a:pt x="3797308" y="0"/>
                </a:lnTo>
                <a:cubicBezTo>
                  <a:pt x="3853416" y="0"/>
                  <a:pt x="3898900" y="45484"/>
                  <a:pt x="3898900" y="101592"/>
                </a:cubicBezTo>
                <a:lnTo>
                  <a:pt x="3898900" y="1778008"/>
                </a:lnTo>
                <a:cubicBezTo>
                  <a:pt x="3898900" y="1834116"/>
                  <a:pt x="3853416" y="1879600"/>
                  <a:pt x="3797308" y="1879600"/>
                </a:cubicBezTo>
                <a:lnTo>
                  <a:pt x="101592" y="1879600"/>
                </a:lnTo>
                <a:cubicBezTo>
                  <a:pt x="45484" y="1879600"/>
                  <a:pt x="0" y="1834116"/>
                  <a:pt x="0" y="1778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E8F39C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1" name="Shape 8"/>
          <p:cNvSpPr/>
          <p:nvPr/>
        </p:nvSpPr>
        <p:spPr>
          <a:xfrm>
            <a:off x="2014802" y="466267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14236" y="250031"/>
                </a:moveTo>
                <a:lnTo>
                  <a:pt x="143768" y="250031"/>
                </a:lnTo>
                <a:cubicBezTo>
                  <a:pt x="146358" y="307628"/>
                  <a:pt x="159127" y="360670"/>
                  <a:pt x="177254" y="399514"/>
                </a:cubicBezTo>
                <a:cubicBezTo>
                  <a:pt x="187434" y="421392"/>
                  <a:pt x="198418" y="436840"/>
                  <a:pt x="208597" y="446306"/>
                </a:cubicBezTo>
                <a:cubicBezTo>
                  <a:pt x="218599" y="455682"/>
                  <a:pt x="225475" y="457200"/>
                  <a:pt x="229046" y="457200"/>
                </a:cubicBezTo>
                <a:cubicBezTo>
                  <a:pt x="232618" y="457200"/>
                  <a:pt x="239494" y="455682"/>
                  <a:pt x="249495" y="446306"/>
                </a:cubicBezTo>
                <a:cubicBezTo>
                  <a:pt x="259675" y="436840"/>
                  <a:pt x="270659" y="421303"/>
                  <a:pt x="280839" y="399514"/>
                </a:cubicBezTo>
                <a:cubicBezTo>
                  <a:pt x="298966" y="360670"/>
                  <a:pt x="311735" y="307628"/>
                  <a:pt x="314325" y="250031"/>
                </a:cubicBezTo>
                <a:close/>
                <a:moveTo>
                  <a:pt x="143679" y="207169"/>
                </a:moveTo>
                <a:lnTo>
                  <a:pt x="314146" y="207169"/>
                </a:lnTo>
                <a:cubicBezTo>
                  <a:pt x="311646" y="149572"/>
                  <a:pt x="298877" y="96530"/>
                  <a:pt x="280749" y="57686"/>
                </a:cubicBezTo>
                <a:cubicBezTo>
                  <a:pt x="270570" y="35897"/>
                  <a:pt x="259586" y="20360"/>
                  <a:pt x="249406" y="10894"/>
                </a:cubicBezTo>
                <a:cubicBezTo>
                  <a:pt x="239405" y="1518"/>
                  <a:pt x="232529" y="0"/>
                  <a:pt x="228957" y="0"/>
                </a:cubicBezTo>
                <a:cubicBezTo>
                  <a:pt x="225385" y="0"/>
                  <a:pt x="218509" y="1518"/>
                  <a:pt x="208508" y="10894"/>
                </a:cubicBezTo>
                <a:cubicBezTo>
                  <a:pt x="198328" y="20360"/>
                  <a:pt x="187345" y="35897"/>
                  <a:pt x="177165" y="57686"/>
                </a:cubicBezTo>
                <a:cubicBezTo>
                  <a:pt x="159038" y="96530"/>
                  <a:pt x="146268" y="149572"/>
                  <a:pt x="143679" y="207169"/>
                </a:cubicBezTo>
                <a:close/>
                <a:moveTo>
                  <a:pt x="100816" y="207169"/>
                </a:moveTo>
                <a:cubicBezTo>
                  <a:pt x="103942" y="130731"/>
                  <a:pt x="123676" y="59740"/>
                  <a:pt x="152519" y="13127"/>
                </a:cubicBezTo>
                <a:cubicBezTo>
                  <a:pt x="70277" y="42237"/>
                  <a:pt x="9733" y="117157"/>
                  <a:pt x="1339" y="207169"/>
                </a:cubicBezTo>
                <a:lnTo>
                  <a:pt x="100816" y="207169"/>
                </a:lnTo>
                <a:close/>
                <a:moveTo>
                  <a:pt x="1339" y="250031"/>
                </a:moveTo>
                <a:cubicBezTo>
                  <a:pt x="9733" y="340043"/>
                  <a:pt x="70277" y="414963"/>
                  <a:pt x="152519" y="444073"/>
                </a:cubicBezTo>
                <a:cubicBezTo>
                  <a:pt x="123676" y="397460"/>
                  <a:pt x="103942" y="326469"/>
                  <a:pt x="100816" y="250031"/>
                </a:cubicBezTo>
                <a:lnTo>
                  <a:pt x="1339" y="250031"/>
                </a:lnTo>
                <a:close/>
                <a:moveTo>
                  <a:pt x="357098" y="250031"/>
                </a:moveTo>
                <a:cubicBezTo>
                  <a:pt x="353973" y="326469"/>
                  <a:pt x="334238" y="397460"/>
                  <a:pt x="305395" y="444073"/>
                </a:cubicBezTo>
                <a:cubicBezTo>
                  <a:pt x="387638" y="414873"/>
                  <a:pt x="448181" y="340043"/>
                  <a:pt x="456575" y="250031"/>
                </a:cubicBezTo>
                <a:lnTo>
                  <a:pt x="357098" y="250031"/>
                </a:lnTo>
                <a:close/>
                <a:moveTo>
                  <a:pt x="456575" y="207169"/>
                </a:moveTo>
                <a:cubicBezTo>
                  <a:pt x="448181" y="117157"/>
                  <a:pt x="387638" y="42237"/>
                  <a:pt x="305395" y="13127"/>
                </a:cubicBezTo>
                <a:cubicBezTo>
                  <a:pt x="334238" y="59740"/>
                  <a:pt x="353973" y="130731"/>
                  <a:pt x="357098" y="207169"/>
                </a:cubicBezTo>
                <a:lnTo>
                  <a:pt x="456575" y="207169"/>
                </a:lnTo>
                <a:close/>
              </a:path>
            </a:pathLst>
          </a:custGeom>
          <a:solidFill>
            <a:srgbClr val="5F5C3B"/>
          </a:solidFill>
          <a:ln/>
        </p:spPr>
      </p:sp>
      <p:sp>
        <p:nvSpPr>
          <p:cNvPr id="12" name="Text 9"/>
          <p:cNvSpPr/>
          <p:nvPr/>
        </p:nvSpPr>
        <p:spPr>
          <a:xfrm>
            <a:off x="442119" y="5221478"/>
            <a:ext cx="360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Symbolic Path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54819" y="5627878"/>
            <a:ext cx="3581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Fetches live evidence from the web via DuckDuckGo API.</a:t>
            </a:r>
            <a:endParaRPr lang="en-US" sz="16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D4A1C33-E613-44A1-B844-0F169163A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0883" y="1913468"/>
            <a:ext cx="7512367" cy="4113461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6:24-d2nf9g18bjvh7rlj0c4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845" y="0"/>
            <a:ext cx="12254865" cy="68713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0668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F5C3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Results &amp; Comparative Verdict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828800"/>
            <a:ext cx="5689600" cy="2641600"/>
          </a:xfrm>
          <a:custGeom>
            <a:avLst/>
            <a:gdLst/>
            <a:ahLst/>
            <a:cxnLst/>
            <a:rect l="l" t="t" r="r" b="b"/>
            <a:pathLst>
              <a:path w="5689600" h="2641600">
                <a:moveTo>
                  <a:pt x="152394" y="0"/>
                </a:moveTo>
                <a:lnTo>
                  <a:pt x="5537206" y="0"/>
                </a:lnTo>
                <a:cubicBezTo>
                  <a:pt x="5621371" y="0"/>
                  <a:pt x="5689600" y="68229"/>
                  <a:pt x="5689600" y="152394"/>
                </a:cubicBezTo>
                <a:lnTo>
                  <a:pt x="5689600" y="2489206"/>
                </a:lnTo>
                <a:cubicBezTo>
                  <a:pt x="5689600" y="2573371"/>
                  <a:pt x="5621371" y="2641600"/>
                  <a:pt x="5537206" y="2641600"/>
                </a:cubicBezTo>
                <a:lnTo>
                  <a:pt x="152394" y="2641600"/>
                </a:lnTo>
                <a:cubicBezTo>
                  <a:pt x="68229" y="2641600"/>
                  <a:pt x="0" y="2573371"/>
                  <a:pt x="0" y="24892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solidFill>
            <a:srgbClr val="E8F39C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495300" y="2133600"/>
            <a:ext cx="520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5F5C3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Phase 1: LSTM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58800" y="26924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99% (on static 2017 data)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58800" y="30988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Robustness: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Failed on new topics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58800" y="35052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Mechanism: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Pattern Matching (Style)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58800" y="39116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Dependency: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High (100% static)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48400" y="1828800"/>
            <a:ext cx="5689600" cy="2641600"/>
          </a:xfrm>
          <a:custGeom>
            <a:avLst/>
            <a:gdLst/>
            <a:ahLst/>
            <a:cxnLst/>
            <a:rect l="l" t="t" r="r" b="b"/>
            <a:pathLst>
              <a:path w="5689600" h="2641600">
                <a:moveTo>
                  <a:pt x="152394" y="0"/>
                </a:moveTo>
                <a:lnTo>
                  <a:pt x="5537206" y="0"/>
                </a:lnTo>
                <a:cubicBezTo>
                  <a:pt x="5621371" y="0"/>
                  <a:pt x="5689600" y="68229"/>
                  <a:pt x="5689600" y="152394"/>
                </a:cubicBezTo>
                <a:lnTo>
                  <a:pt x="5689600" y="2489206"/>
                </a:lnTo>
                <a:cubicBezTo>
                  <a:pt x="5689600" y="2573371"/>
                  <a:pt x="5621371" y="2641600"/>
                  <a:pt x="5537206" y="2641600"/>
                </a:cubicBezTo>
                <a:lnTo>
                  <a:pt x="152394" y="2641600"/>
                </a:lnTo>
                <a:cubicBezTo>
                  <a:pt x="68229" y="2641600"/>
                  <a:pt x="0" y="2573371"/>
                  <a:pt x="0" y="24892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solidFill>
            <a:srgbClr val="D1ED70"/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489700" y="2133600"/>
            <a:ext cx="520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5F5C3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Phase 2: Neuro-Symbolic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553200" y="26924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~70% (on harder 2024 data)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553200" y="30988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Robustness: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High (Live Search)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553200" y="35052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Mechanism: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Fact Verification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553200" y="3911600"/>
            <a:ext cx="516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Dependency:</a:t>
            </a:r>
            <a:r>
              <a:rPr lang="en-US" sz="1400" dirty="0">
                <a:solidFill>
                  <a:srgbClr val="5F5C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Low (30% used)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54000" y="4775200"/>
            <a:ext cx="11684000" cy="1016000"/>
          </a:xfrm>
          <a:custGeom>
            <a:avLst/>
            <a:gdLst/>
            <a:ahLst/>
            <a:cxnLst/>
            <a:rect l="l" t="t" r="r" b="b"/>
            <a:pathLst>
              <a:path w="11684000" h="1016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914400"/>
                </a:lnTo>
                <a:cubicBezTo>
                  <a:pt x="11684000" y="970475"/>
                  <a:pt x="11638475" y="1016000"/>
                  <a:pt x="11582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F5C3B"/>
          </a:solidFill>
          <a:ln/>
        </p:spPr>
      </p:sp>
      <p:sp>
        <p:nvSpPr>
          <p:cNvPr id="17" name="Text 14"/>
          <p:cNvSpPr/>
          <p:nvPr/>
        </p:nvSpPr>
        <p:spPr>
          <a:xfrm>
            <a:off x="406400" y="4978400"/>
            <a:ext cx="11379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Conclusion: Access to external, live evidence is more powerful than memorized stylistic heuristics for building a robust fake news detector.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C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1500000">
            <a:off x="6001385" y="586105"/>
            <a:ext cx="5621020" cy="6530340"/>
          </a:xfrm>
          <a:prstGeom prst="star4">
            <a:avLst>
              <a:gd name="adj" fmla="val 12500"/>
            </a:avLst>
          </a:prstGeom>
          <a:solidFill>
            <a:srgbClr val="E8F87A">
              <a:alpha val="20000"/>
            </a:srgbClr>
          </a:solidFill>
          <a:ln/>
          <a:effectLst>
            <a:outerShdw blurRad="50800" dist="26941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 rot="1500000">
            <a:off x="6001385" y="586105"/>
            <a:ext cx="5621020" cy="65303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2879725"/>
            <a:ext cx="735330" cy="807720"/>
          </a:xfrm>
          <a:prstGeom prst="rect">
            <a:avLst/>
          </a:prstGeom>
          <a:solidFill>
            <a:srgbClr val="EAF982"/>
          </a:solidFill>
          <a:ln/>
        </p:spPr>
      </p:sp>
      <p:sp>
        <p:nvSpPr>
          <p:cNvPr id="5" name="Text 3"/>
          <p:cNvSpPr/>
          <p:nvPr/>
        </p:nvSpPr>
        <p:spPr>
          <a:xfrm>
            <a:off x="0" y="2879725"/>
            <a:ext cx="735330" cy="807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574397" y="2766695"/>
            <a:ext cx="5633720" cy="18326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970145" y="2200910"/>
            <a:ext cx="913765" cy="1131570"/>
          </a:xfrm>
          <a:prstGeom prst="star4">
            <a:avLst>
              <a:gd name="adj" fmla="val 12500"/>
            </a:avLst>
          </a:prstGeom>
          <a:solidFill>
            <a:srgbClr val="ACD78E">
              <a:alpha val="70196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4970145" y="2200910"/>
            <a:ext cx="913765" cy="11315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20420" y="1602105"/>
            <a:ext cx="4822825" cy="38617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5000" dirty="0">
                <a:solidFill>
                  <a:srgbClr val="E8F8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pic>
        <p:nvPicPr>
          <p:cNvPr id="10" name="Image 0" descr="https://kimi-img.moonshot.cn/pub/slides/slides_tmpl/image/25-08-27-20:06:24-d2nf9g18bjvh7rlj0c3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34035"/>
            <a:ext cx="2377440" cy="30178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EAF9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742863" y="2077941"/>
            <a:ext cx="6787500" cy="1995054"/>
          </a:xfrm>
          <a:prstGeom prst="rect">
            <a:avLst/>
          </a:prstGeom>
          <a:solidFill>
            <a:srgbClr val="FFFCF2"/>
          </a:solidFill>
          <a:ln/>
        </p:spPr>
      </p:sp>
      <p:sp>
        <p:nvSpPr>
          <p:cNvPr id="3" name="Text 1"/>
          <p:cNvSpPr/>
          <p:nvPr/>
        </p:nvSpPr>
        <p:spPr>
          <a:xfrm>
            <a:off x="4742863" y="2077941"/>
            <a:ext cx="6787500" cy="199505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013826" y="1497706"/>
            <a:ext cx="8018780" cy="150558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9600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flipV="1">
            <a:off x="2585720" y="5816600"/>
            <a:ext cx="9282430" cy="22860"/>
          </a:xfrm>
          <a:prstGeom prst="line">
            <a:avLst/>
          </a:prstGeom>
          <a:noFill/>
          <a:ln w="44450">
            <a:solidFill>
              <a:srgbClr val="FFFFFF">
                <a:alpha val="63137"/>
              </a:srgbClr>
            </a:solidFill>
            <a:prstDash val="solid"/>
            <a:headEnd type="none"/>
            <a:tailEnd type="none"/>
          </a:ln>
        </p:spPr>
      </p:sp>
      <p:sp>
        <p:nvSpPr>
          <p:cNvPr id="6" name="Shape 4"/>
          <p:cNvSpPr/>
          <p:nvPr/>
        </p:nvSpPr>
        <p:spPr>
          <a:xfrm>
            <a:off x="7455535" y="3259455"/>
            <a:ext cx="2630170" cy="485140"/>
          </a:xfrm>
          <a:prstGeom prst="roundRect">
            <a:avLst>
              <a:gd name="adj" fmla="val 16667"/>
            </a:avLst>
          </a:prstGeom>
          <a:solidFill>
            <a:srgbClr val="E8F87A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7455535" y="3259455"/>
            <a:ext cx="2630170" cy="4851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938130" y="3260090"/>
            <a:ext cx="2285107" cy="484505"/>
          </a:xfrm>
          <a:prstGeom prst="roundRect">
            <a:avLst>
              <a:gd name="adj" fmla="val 16667"/>
            </a:avLst>
          </a:prstGeom>
          <a:solidFill>
            <a:srgbClr val="E8F87A"/>
          </a:solidFill>
          <a:ln/>
        </p:spPr>
      </p:sp>
      <p:sp>
        <p:nvSpPr>
          <p:cNvPr id="9" name="Text 7"/>
          <p:cNvSpPr/>
          <p:nvPr/>
        </p:nvSpPr>
        <p:spPr>
          <a:xfrm>
            <a:off x="5064254" y="3259373"/>
            <a:ext cx="2078355" cy="4845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985857" y="3322475"/>
            <a:ext cx="2241078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Mohamed Alwathiq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353059" y="3354797"/>
            <a:ext cx="2820670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dirty="0">
                <a:solidFill>
                  <a:srgbClr val="60480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 Pleiades</a:t>
            </a:r>
            <a:endParaRPr lang="en-US" sz="1600" dirty="0"/>
          </a:p>
        </p:txBody>
      </p:sp>
      <p:pic>
        <p:nvPicPr>
          <p:cNvPr id="12" name="Image 0" descr="https://kimi-img.moonshot.cn/pub/slides/slides_tmpl/image/25-08-27-20:06:23-d2nf9fp8bjvh7rlj0c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22682" y="-602730"/>
            <a:ext cx="5186113" cy="8130771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360</Words>
  <Application>Microsoft Office PowerPoint</Application>
  <PresentationFormat>Widescreen</PresentationFormat>
  <Paragraphs>67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Noto Sans SC</vt:lpstr>
      <vt:lpstr>Calibri</vt:lpstr>
      <vt:lpstr>Monotype Corsiva</vt:lpstr>
      <vt:lpstr>MiSans</vt:lpstr>
      <vt:lpstr>Arial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99 % Trap to Live Evidence</dc:title>
  <dc:subject>From 99 % Trap to Live Evidence</dc:subject>
  <dc:creator>Kimi</dc:creator>
  <cp:lastModifiedBy>Mohamed Alwathiq Ali Abdallah Babiker</cp:lastModifiedBy>
  <cp:revision>3</cp:revision>
  <dcterms:created xsi:type="dcterms:W3CDTF">2025-12-06T16:25:09Z</dcterms:created>
  <dcterms:modified xsi:type="dcterms:W3CDTF">2025-12-07T02:54:16Z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{"Label":"From 99 % Trap to Live Evidence","ContentProducer":"001191110108MACG2KBH8F10000","ProduceID":"d4q5fdspm1t3f8m5iaa0","ReservedCode1":"","ContentPropagator":"001191110108MACG2KBH8F20000","PropagateID":"d4q5fdspm1t3f8m5iaa0","ReservedCode2":""}</vt:lpwstr>
  </property>
</Properties>
</file>